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7556500" cy="10693400"/>
  <p:notesSz cx="6735763" cy="9866313"/>
  <p:embeddedFontLst>
    <p:embeddedFont>
      <p:font typeface="HG創英角ｺﾞｼｯｸUB" panose="020B0909000000000000" pitchFamily="49" charset="-128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源柔ゴシック Heavy" panose="020B0600070205080204" charset="-128"/>
      <p:regular r:id="rId8"/>
    </p:embeddedFont>
    <p:embeddedFont>
      <p:font typeface="HGS創英角ｺﾞｼｯｸUB" panose="020B0900000000000000" pitchFamily="50" charset="-128"/>
      <p:regular r:id="rId9"/>
    </p:embeddedFont>
    <p:embeddedFont>
      <p:font typeface="HGP創英角ｺﾞｼｯｸUB" panose="020B0900000000000000" pitchFamily="50" charset="-128"/>
      <p:regular r:id="rId10"/>
    </p:embeddedFont>
    <p:embeddedFont>
      <p:font typeface="HGS創英角ﾎﾟｯﾌﾟ体" panose="040B0A00000000000000" pitchFamily="50" charset="-128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232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96509">
            <a:off x="-896520" y="211918"/>
            <a:ext cx="7181908" cy="4133561"/>
            <a:chOff x="0" y="0"/>
            <a:chExt cx="2773281" cy="15961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73281" cy="1596167"/>
            </a:xfrm>
            <a:custGeom>
              <a:avLst/>
              <a:gdLst/>
              <a:ahLst/>
              <a:cxnLst/>
              <a:rect l="l" t="t" r="r" b="b"/>
              <a:pathLst>
                <a:path w="2773281" h="1596167">
                  <a:moveTo>
                    <a:pt x="0" y="0"/>
                  </a:moveTo>
                  <a:lnTo>
                    <a:pt x="2773281" y="0"/>
                  </a:lnTo>
                  <a:lnTo>
                    <a:pt x="2773281" y="1596167"/>
                  </a:lnTo>
                  <a:lnTo>
                    <a:pt x="0" y="15961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2773281" cy="16723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9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596509">
            <a:off x="-788491" y="319947"/>
            <a:ext cx="7181908" cy="4133561"/>
            <a:chOff x="0" y="0"/>
            <a:chExt cx="2773281" cy="15961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73281" cy="1596167"/>
            </a:xfrm>
            <a:custGeom>
              <a:avLst/>
              <a:gdLst/>
              <a:ahLst/>
              <a:cxnLst/>
              <a:rect l="l" t="t" r="r" b="b"/>
              <a:pathLst>
                <a:path w="2773281" h="1596167">
                  <a:moveTo>
                    <a:pt x="0" y="0"/>
                  </a:moveTo>
                  <a:lnTo>
                    <a:pt x="2773281" y="0"/>
                  </a:lnTo>
                  <a:lnTo>
                    <a:pt x="2773281" y="1596167"/>
                  </a:lnTo>
                  <a:lnTo>
                    <a:pt x="0" y="159616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3D3D3D"/>
              </a:solidFill>
              <a:prstDash val="sysDot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2773281" cy="16723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9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4407753" y="3050683"/>
            <a:ext cx="3509787" cy="3719428"/>
          </a:xfrm>
          <a:custGeom>
            <a:avLst/>
            <a:gdLst/>
            <a:ahLst/>
            <a:cxnLst/>
            <a:rect l="l" t="t" r="r" b="b"/>
            <a:pathLst>
              <a:path w="3509787" h="3719428">
                <a:moveTo>
                  <a:pt x="0" y="0"/>
                </a:moveTo>
                <a:lnTo>
                  <a:pt x="3509788" y="0"/>
                </a:lnTo>
                <a:lnTo>
                  <a:pt x="3509788" y="3719427"/>
                </a:lnTo>
                <a:lnTo>
                  <a:pt x="0" y="37194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 rot="-596509">
            <a:off x="676000" y="1299729"/>
            <a:ext cx="5580466" cy="17184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720"/>
              </a:lnSpc>
            </a:pPr>
            <a:r>
              <a:rPr lang="ja-JP" altLang="en-US" sz="4400" spc="630" dirty="0">
                <a:solidFill>
                  <a:srgbClr val="3D3D3D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無料</a:t>
            </a:r>
            <a:r>
              <a:rPr lang="ja-JP" altLang="en-US" sz="4400" spc="630" dirty="0" smtClean="0">
                <a:solidFill>
                  <a:srgbClr val="3D3D3D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学力診断テスト</a:t>
            </a:r>
            <a:endParaRPr lang="en-US" altLang="ja-JP" sz="4400" spc="630" dirty="0" smtClean="0">
              <a:solidFill>
                <a:srgbClr val="3D3D3D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>
              <a:lnSpc>
                <a:spcPts val="6720"/>
              </a:lnSpc>
            </a:pPr>
            <a:r>
              <a:rPr lang="ja-JP" altLang="en-US" sz="4400" spc="630" dirty="0" smtClean="0">
                <a:solidFill>
                  <a:srgbClr val="3D3D3D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受験会（英・数）</a:t>
            </a:r>
            <a:endParaRPr lang="en-US" sz="4400" spc="630" dirty="0">
              <a:solidFill>
                <a:srgbClr val="3D3D3D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0" name="Group 10"/>
          <p:cNvGrpSpPr/>
          <p:nvPr/>
        </p:nvGrpSpPr>
        <p:grpSpPr>
          <a:xfrm rot="-596509">
            <a:off x="642601" y="1717549"/>
            <a:ext cx="3078218" cy="336901"/>
            <a:chOff x="0" y="0"/>
            <a:chExt cx="4104290" cy="449201"/>
          </a:xfrm>
        </p:grpSpPr>
        <p:sp>
          <p:nvSpPr>
            <p:cNvPr id="11" name="AutoShape 11"/>
            <p:cNvSpPr/>
            <p:nvPr/>
          </p:nvSpPr>
          <p:spPr>
            <a:xfrm>
              <a:off x="0" y="12700"/>
              <a:ext cx="800826" cy="0"/>
            </a:xfrm>
            <a:prstGeom prst="line">
              <a:avLst/>
            </a:prstGeom>
            <a:ln w="25400" cap="flat">
              <a:solidFill>
                <a:srgbClr val="260E0D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12" name="AutoShape 12"/>
            <p:cNvSpPr/>
            <p:nvPr/>
          </p:nvSpPr>
          <p:spPr>
            <a:xfrm>
              <a:off x="1127746" y="12700"/>
              <a:ext cx="2976545" cy="0"/>
            </a:xfrm>
            <a:prstGeom prst="line">
              <a:avLst/>
            </a:prstGeom>
            <a:ln w="25400" cap="flat">
              <a:solidFill>
                <a:srgbClr val="260E0D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13" name="AutoShape 13"/>
            <p:cNvSpPr/>
            <p:nvPr/>
          </p:nvSpPr>
          <p:spPr>
            <a:xfrm>
              <a:off x="800826" y="38100"/>
              <a:ext cx="326919" cy="403101"/>
            </a:xfrm>
            <a:prstGeom prst="line">
              <a:avLst/>
            </a:prstGeom>
            <a:ln w="25400" cap="flat">
              <a:solidFill>
                <a:srgbClr val="260E0D"/>
              </a:solidFill>
              <a:prstDash val="sysDot"/>
              <a:headEnd type="none" w="sm" len="sm"/>
              <a:tailEnd type="none" w="sm" len="sm"/>
            </a:ln>
          </p:spPr>
        </p:sp>
      </p:grpSp>
      <p:grpSp>
        <p:nvGrpSpPr>
          <p:cNvPr id="14" name="Group 14"/>
          <p:cNvGrpSpPr/>
          <p:nvPr/>
        </p:nvGrpSpPr>
        <p:grpSpPr>
          <a:xfrm>
            <a:off x="4109872" y="7208744"/>
            <a:ext cx="3085150" cy="2245958"/>
            <a:chOff x="0" y="0"/>
            <a:chExt cx="951588" cy="80490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51588" cy="804901"/>
            </a:xfrm>
            <a:custGeom>
              <a:avLst/>
              <a:gdLst/>
              <a:ahLst/>
              <a:cxnLst/>
              <a:rect l="l" t="t" r="r" b="b"/>
              <a:pathLst>
                <a:path w="951588" h="804901">
                  <a:moveTo>
                    <a:pt x="0" y="0"/>
                  </a:moveTo>
                  <a:lnTo>
                    <a:pt x="951588" y="0"/>
                  </a:lnTo>
                  <a:lnTo>
                    <a:pt x="951588" y="804901"/>
                  </a:lnTo>
                  <a:lnTo>
                    <a:pt x="0" y="80490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3D3D3D"/>
              </a:solidFill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76200"/>
              <a:ext cx="951588" cy="8811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99"/>
                </a:lnSpc>
              </a:pPr>
              <a:endParaRPr/>
            </a:p>
          </p:txBody>
        </p:sp>
      </p:grpSp>
      <p:sp>
        <p:nvSpPr>
          <p:cNvPr id="17" name="AutoShape 17"/>
          <p:cNvSpPr/>
          <p:nvPr/>
        </p:nvSpPr>
        <p:spPr>
          <a:xfrm>
            <a:off x="4337515" y="7734365"/>
            <a:ext cx="2629864" cy="0"/>
          </a:xfrm>
          <a:prstGeom prst="line">
            <a:avLst/>
          </a:prstGeom>
          <a:ln w="19050" cap="flat">
            <a:solidFill>
              <a:srgbClr val="3D3D3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Freeform 18"/>
          <p:cNvSpPr/>
          <p:nvPr/>
        </p:nvSpPr>
        <p:spPr>
          <a:xfrm>
            <a:off x="4599599" y="8592743"/>
            <a:ext cx="185399" cy="254406"/>
          </a:xfrm>
          <a:custGeom>
            <a:avLst/>
            <a:gdLst/>
            <a:ahLst/>
            <a:cxnLst/>
            <a:rect l="l" t="t" r="r" b="b"/>
            <a:pathLst>
              <a:path w="185399" h="254406">
                <a:moveTo>
                  <a:pt x="0" y="0"/>
                </a:moveTo>
                <a:lnTo>
                  <a:pt x="185399" y="0"/>
                </a:lnTo>
                <a:lnTo>
                  <a:pt x="185399" y="254407"/>
                </a:lnTo>
                <a:lnTo>
                  <a:pt x="0" y="2544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20" name="Group 20"/>
          <p:cNvGrpSpPr/>
          <p:nvPr/>
        </p:nvGrpSpPr>
        <p:grpSpPr>
          <a:xfrm>
            <a:off x="-240694" y="10086154"/>
            <a:ext cx="8022202" cy="823712"/>
            <a:chOff x="0" y="0"/>
            <a:chExt cx="2874976" cy="2952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874976" cy="295200"/>
            </a:xfrm>
            <a:custGeom>
              <a:avLst/>
              <a:gdLst/>
              <a:ahLst/>
              <a:cxnLst/>
              <a:rect l="l" t="t" r="r" b="b"/>
              <a:pathLst>
                <a:path w="2874976" h="295200">
                  <a:moveTo>
                    <a:pt x="0" y="0"/>
                  </a:moveTo>
                  <a:lnTo>
                    <a:pt x="2874976" y="0"/>
                  </a:lnTo>
                  <a:lnTo>
                    <a:pt x="2874976" y="295200"/>
                  </a:lnTo>
                  <a:lnTo>
                    <a:pt x="0" y="295200"/>
                  </a:lnTo>
                  <a:close/>
                </a:path>
              </a:pathLst>
            </a:custGeom>
            <a:solidFill>
              <a:srgbClr val="260E0D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76200"/>
              <a:ext cx="2874976" cy="371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9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4606132" y="2625381"/>
            <a:ext cx="539602" cy="502951"/>
            <a:chOff x="60138" y="52854"/>
            <a:chExt cx="719468" cy="670600"/>
          </a:xfrm>
        </p:grpSpPr>
        <p:grpSp>
          <p:nvGrpSpPr>
            <p:cNvPr id="24" name="Group 24"/>
            <p:cNvGrpSpPr/>
            <p:nvPr/>
          </p:nvGrpSpPr>
          <p:grpSpPr>
            <a:xfrm rot="-596509">
              <a:off x="60138" y="52854"/>
              <a:ext cx="670600" cy="670600"/>
              <a:chOff x="0" y="0"/>
              <a:chExt cx="812800" cy="8128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D3D3D"/>
              </a:solidFill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76200" y="0"/>
                <a:ext cx="660400" cy="736600"/>
              </a:xfrm>
              <a:prstGeom prst="rect">
                <a:avLst/>
              </a:prstGeom>
            </p:spPr>
            <p:txBody>
              <a:bodyPr lIns="28860" tIns="28860" rIns="28860" bIns="28860" rtlCol="0" anchor="ctr"/>
              <a:lstStyle/>
              <a:p>
                <a:pPr algn="ctr">
                  <a:lnSpc>
                    <a:spcPts val="1999"/>
                  </a:lnSpc>
                </a:pPr>
                <a:endParaRPr/>
              </a:p>
            </p:txBody>
          </p:sp>
        </p:grpSp>
        <p:sp>
          <p:nvSpPr>
            <p:cNvPr id="27" name="TextBox 27"/>
            <p:cNvSpPr txBox="1"/>
            <p:nvPr/>
          </p:nvSpPr>
          <p:spPr>
            <a:xfrm rot="21003491">
              <a:off x="60899" y="79799"/>
              <a:ext cx="718707" cy="5992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40"/>
                </a:lnSpc>
              </a:pPr>
              <a:r>
                <a:rPr lang="ja-JP" altLang="en-US" sz="2400" spc="360" dirty="0" smtClean="0">
                  <a:solidFill>
                    <a:srgbClr val="FFFF99"/>
                  </a:solidFill>
                  <a:ea typeface="源柔ゴシック Heavy"/>
                </a:rPr>
                <a:t>限</a:t>
              </a:r>
              <a:endParaRPr lang="en-US" sz="2400" spc="360" dirty="0">
                <a:solidFill>
                  <a:srgbClr val="FFFF99"/>
                </a:solidFill>
                <a:ea typeface="源柔ゴシック Heavy"/>
              </a:endParaRP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5138445" y="2530456"/>
            <a:ext cx="539644" cy="504572"/>
            <a:chOff x="60138" y="50692"/>
            <a:chExt cx="719524" cy="672762"/>
          </a:xfrm>
        </p:grpSpPr>
        <p:grpSp>
          <p:nvGrpSpPr>
            <p:cNvPr id="29" name="Group 29"/>
            <p:cNvGrpSpPr/>
            <p:nvPr/>
          </p:nvGrpSpPr>
          <p:grpSpPr>
            <a:xfrm rot="-596509">
              <a:off x="60138" y="52854"/>
              <a:ext cx="670600" cy="670600"/>
              <a:chOff x="0" y="0"/>
              <a:chExt cx="812800" cy="8128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D3D3D"/>
              </a:solidFill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76200" y="0"/>
                <a:ext cx="660400" cy="736600"/>
              </a:xfrm>
              <a:prstGeom prst="rect">
                <a:avLst/>
              </a:prstGeom>
            </p:spPr>
            <p:txBody>
              <a:bodyPr lIns="28860" tIns="28860" rIns="28860" bIns="28860" rtlCol="0" anchor="ctr"/>
              <a:lstStyle/>
              <a:p>
                <a:pPr algn="ctr">
                  <a:lnSpc>
                    <a:spcPts val="1999"/>
                  </a:lnSpc>
                </a:pPr>
                <a:endParaRPr/>
              </a:p>
            </p:txBody>
          </p:sp>
        </p:grpSp>
        <p:sp>
          <p:nvSpPr>
            <p:cNvPr id="32" name="TextBox 32"/>
            <p:cNvSpPr txBox="1"/>
            <p:nvPr/>
          </p:nvSpPr>
          <p:spPr>
            <a:xfrm rot="21003491">
              <a:off x="60955" y="50692"/>
              <a:ext cx="718707" cy="599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40"/>
                </a:lnSpc>
              </a:pPr>
              <a:r>
                <a:rPr lang="ja-JP" altLang="en-US" sz="2400" spc="360" dirty="0" smtClean="0">
                  <a:solidFill>
                    <a:srgbClr val="FFFF99"/>
                  </a:solidFill>
                  <a:ea typeface="源柔ゴシック Heavy"/>
                </a:rPr>
                <a:t>定</a:t>
              </a:r>
              <a:endParaRPr lang="en-US" sz="2400" spc="360" dirty="0">
                <a:solidFill>
                  <a:srgbClr val="FFFF99"/>
                </a:solidFill>
                <a:ea typeface="源柔ゴシック Heavy"/>
              </a:endParaRPr>
            </a:p>
          </p:txBody>
        </p:sp>
      </p:grpSp>
      <p:sp>
        <p:nvSpPr>
          <p:cNvPr id="33" name="TextBox 33"/>
          <p:cNvSpPr txBox="1"/>
          <p:nvPr/>
        </p:nvSpPr>
        <p:spPr>
          <a:xfrm rot="-596509">
            <a:off x="542484" y="1008451"/>
            <a:ext cx="4847764" cy="448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20"/>
              </a:lnSpc>
            </a:pPr>
            <a:r>
              <a:rPr lang="ja-JP" altLang="en-US" sz="2200" spc="330" dirty="0">
                <a:solidFill>
                  <a:srgbClr val="3D3D3D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今</a:t>
            </a:r>
            <a:r>
              <a:rPr lang="ja-JP" altLang="en-US" sz="2200" spc="330" dirty="0" smtClean="0">
                <a:solidFill>
                  <a:srgbClr val="3D3D3D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の学力の定着度を図ろう！</a:t>
            </a:r>
            <a:endParaRPr lang="en-US" sz="2200" spc="330" dirty="0">
              <a:solidFill>
                <a:srgbClr val="3D3D3D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628482" y="6167636"/>
            <a:ext cx="3481390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99"/>
              </a:lnSpc>
            </a:pPr>
            <a:r>
              <a:rPr lang="ja-JP" altLang="en-US" sz="1100" b="1" spc="49" dirty="0" smtClean="0">
                <a:solidFill>
                  <a:srgbClr val="3D3D3D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多くの生徒さんが躓きやすい科目に絞っての実施</a:t>
            </a:r>
            <a:r>
              <a:rPr lang="ja-JP" altLang="en-US" sz="1100" spc="49" dirty="0" smtClean="0">
                <a:solidFill>
                  <a:srgbClr val="3D3D3D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！</a:t>
            </a:r>
            <a:endParaRPr lang="en-US" sz="1100" spc="49" dirty="0">
              <a:solidFill>
                <a:srgbClr val="3D3D3D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533467" y="5412312"/>
            <a:ext cx="4498749" cy="743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880"/>
              </a:lnSpc>
            </a:pPr>
            <a:r>
              <a:rPr lang="ja-JP" altLang="en-US" spc="270" dirty="0">
                <a:solidFill>
                  <a:srgbClr val="3D3D3D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塾をお探しの方</a:t>
            </a:r>
            <a:r>
              <a:rPr lang="ja-JP" altLang="en-US" spc="270" dirty="0" smtClean="0">
                <a:solidFill>
                  <a:srgbClr val="3D3D3D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必見</a:t>
            </a:r>
            <a:r>
              <a:rPr lang="en-US" sz="1800" spc="270" dirty="0" smtClean="0">
                <a:solidFill>
                  <a:srgbClr val="3D3D3D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!</a:t>
            </a:r>
          </a:p>
          <a:p>
            <a:pPr algn="l">
              <a:lnSpc>
                <a:spcPts val="2880"/>
              </a:lnSpc>
            </a:pPr>
            <a:r>
              <a:rPr lang="ja-JP" altLang="en-US" spc="270" dirty="0" smtClean="0">
                <a:solidFill>
                  <a:srgbClr val="3D3D3D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自分の実力試してみませんか？</a:t>
            </a:r>
            <a:endParaRPr lang="en-US" sz="1800" spc="270" dirty="0">
              <a:solidFill>
                <a:srgbClr val="3D3D3D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350585" y="7361969"/>
            <a:ext cx="673578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99"/>
              </a:lnSpc>
            </a:pPr>
            <a:r>
              <a:rPr lang="en-US" sz="1600" spc="49" dirty="0">
                <a:ea typeface="源柔ゴシック Heavy"/>
              </a:rPr>
              <a:t>　</a:t>
            </a:r>
            <a:r>
              <a:rPr lang="en-US" sz="1600" spc="49" dirty="0" err="1">
                <a:ea typeface="源柔ゴシック Heavy"/>
              </a:rPr>
              <a:t>場所</a:t>
            </a:r>
            <a:r>
              <a:rPr lang="en-US" sz="1600" spc="49" dirty="0">
                <a:ea typeface="源柔ゴシック Heavy"/>
              </a:rPr>
              <a:t>　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350585" y="7952764"/>
            <a:ext cx="673578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99"/>
              </a:lnSpc>
            </a:pPr>
            <a:r>
              <a:rPr lang="en-US" sz="1600" spc="49" dirty="0">
                <a:ea typeface="源柔ゴシック Heavy"/>
              </a:rPr>
              <a:t>　</a:t>
            </a:r>
            <a:r>
              <a:rPr lang="en-US" sz="1600" spc="49" dirty="0" err="1">
                <a:ea typeface="源柔ゴシック Heavy"/>
              </a:rPr>
              <a:t>日程</a:t>
            </a:r>
            <a:r>
              <a:rPr lang="en-US" sz="1600" spc="49" dirty="0">
                <a:ea typeface="源柔ゴシック Heavy"/>
              </a:rPr>
              <a:t>　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403802" y="8017622"/>
            <a:ext cx="2546661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99"/>
              </a:lnSpc>
            </a:pPr>
            <a:r>
              <a:rPr lang="en-US" altLang="ja-JP" sz="1100" b="1" spc="49" dirty="0">
                <a:solidFill>
                  <a:srgbClr val="3D3D3D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4</a:t>
            </a:r>
            <a:r>
              <a:rPr lang="en-US" altLang="ja-JP" sz="1100" b="1" spc="49" dirty="0" smtClean="0">
                <a:solidFill>
                  <a:srgbClr val="3D3D3D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/5</a:t>
            </a:r>
            <a:r>
              <a:rPr lang="ja-JP" altLang="en-US" sz="1100" b="1" spc="49" dirty="0" smtClean="0">
                <a:solidFill>
                  <a:srgbClr val="3D3D3D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（土）</a:t>
            </a:r>
            <a:r>
              <a:rPr lang="en-US" altLang="ja-JP" sz="1100" b="1" spc="49" dirty="0" smtClean="0">
                <a:solidFill>
                  <a:srgbClr val="3D3D3D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14</a:t>
            </a:r>
            <a:r>
              <a:rPr lang="ja-JP" altLang="en-US" sz="1100" b="1" spc="49" dirty="0" smtClean="0">
                <a:solidFill>
                  <a:srgbClr val="3D3D3D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：</a:t>
            </a:r>
            <a:r>
              <a:rPr lang="en-US" altLang="ja-JP" sz="1100" b="1" spc="49" dirty="0">
                <a:solidFill>
                  <a:srgbClr val="3D3D3D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3</a:t>
            </a:r>
            <a:r>
              <a:rPr lang="en-US" altLang="ja-JP" sz="1100" b="1" spc="49" dirty="0" smtClean="0">
                <a:solidFill>
                  <a:srgbClr val="3D3D3D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0</a:t>
            </a:r>
            <a:r>
              <a:rPr lang="ja-JP" altLang="en-US" sz="1100" b="1" spc="49" dirty="0" smtClean="0">
                <a:solidFill>
                  <a:srgbClr val="3D3D3D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～</a:t>
            </a:r>
            <a:r>
              <a:rPr lang="en-US" altLang="ja-JP" sz="1100" b="1" spc="49" dirty="0">
                <a:solidFill>
                  <a:srgbClr val="3D3D3D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15</a:t>
            </a:r>
            <a:r>
              <a:rPr lang="ja-JP" altLang="en-US" sz="1100" b="1" spc="49" dirty="0">
                <a:solidFill>
                  <a:srgbClr val="3D3D3D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：</a:t>
            </a:r>
            <a:r>
              <a:rPr lang="en-US" altLang="ja-JP" sz="1100" b="1" spc="49" dirty="0">
                <a:solidFill>
                  <a:srgbClr val="3D3D3D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45</a:t>
            </a:r>
            <a:endParaRPr lang="en-US" sz="1100" b="1" spc="49" dirty="0">
              <a:solidFill>
                <a:srgbClr val="3D3D3D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350585" y="8536943"/>
            <a:ext cx="1010367" cy="256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999"/>
              </a:lnSpc>
            </a:pPr>
            <a:r>
              <a:rPr lang="en-US" sz="1600" spc="49" dirty="0" err="1">
                <a:ea typeface="源柔ゴシック Heavy"/>
              </a:rPr>
              <a:t>募集対象</a:t>
            </a:r>
            <a:endParaRPr lang="en-US" sz="1600" spc="49" dirty="0">
              <a:ea typeface="源柔ゴシック Heavy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1431863" y="8551742"/>
            <a:ext cx="2546661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99"/>
              </a:lnSpc>
            </a:pPr>
            <a:r>
              <a:rPr lang="ja-JP" altLang="en-US" sz="1100" b="1" spc="49" dirty="0" smtClean="0">
                <a:solidFill>
                  <a:srgbClr val="3D3D3D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小学</a:t>
            </a:r>
            <a:r>
              <a:rPr lang="en-US" altLang="ja-JP" sz="1100" b="1" spc="49" dirty="0" smtClean="0">
                <a:solidFill>
                  <a:srgbClr val="3D3D3D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2</a:t>
            </a:r>
            <a:r>
              <a:rPr lang="ja-JP" altLang="en-US" sz="1100" b="1" spc="49" dirty="0" smtClean="0">
                <a:solidFill>
                  <a:srgbClr val="3D3D3D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年生～中学</a:t>
            </a:r>
            <a:r>
              <a:rPr lang="en-US" altLang="ja-JP" sz="1100" b="1" spc="49" dirty="0" smtClean="0">
                <a:solidFill>
                  <a:srgbClr val="3D3D3D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3</a:t>
            </a:r>
            <a:r>
              <a:rPr lang="ja-JP" altLang="en-US" sz="1100" b="1" spc="49" dirty="0" smtClean="0">
                <a:solidFill>
                  <a:srgbClr val="3D3D3D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年生</a:t>
            </a:r>
            <a:endParaRPr lang="en-US" altLang="ja-JP" sz="1100" b="1" spc="49" dirty="0" smtClean="0">
              <a:solidFill>
                <a:srgbClr val="3D3D3D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l">
              <a:lnSpc>
                <a:spcPts val="1999"/>
              </a:lnSpc>
            </a:pPr>
            <a:r>
              <a:rPr lang="ja-JP" altLang="en-US" sz="1100" b="1" spc="49" dirty="0" smtClean="0">
                <a:solidFill>
                  <a:srgbClr val="3D3D3D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（実力試ししたい方）</a:t>
            </a:r>
            <a:endParaRPr lang="en-US" sz="1100" b="1" spc="49" dirty="0">
              <a:solidFill>
                <a:srgbClr val="3D3D3D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350585" y="9131283"/>
            <a:ext cx="1010367" cy="256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999"/>
              </a:lnSpc>
            </a:pPr>
            <a:r>
              <a:rPr lang="en-US" sz="1600" spc="49" dirty="0" err="1">
                <a:ea typeface="源柔ゴシック Heavy"/>
              </a:rPr>
              <a:t>募集人数</a:t>
            </a:r>
            <a:endParaRPr lang="en-US" sz="1600" spc="49" dirty="0">
              <a:ea typeface="源柔ゴシック Heavy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1455967" y="9111829"/>
            <a:ext cx="2546661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99"/>
              </a:lnSpc>
            </a:pPr>
            <a:r>
              <a:rPr lang="ja-JP" altLang="en-US" sz="1100" b="1" spc="49" dirty="0" smtClean="0">
                <a:solidFill>
                  <a:srgbClr val="3D3D3D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最大</a:t>
            </a:r>
            <a:r>
              <a:rPr lang="en-US" altLang="ja-JP" sz="1100" b="1" spc="49" dirty="0">
                <a:solidFill>
                  <a:srgbClr val="3D3D3D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8</a:t>
            </a:r>
            <a:r>
              <a:rPr lang="ja-JP" altLang="en-US" sz="1100" b="1" spc="49" dirty="0" smtClean="0">
                <a:solidFill>
                  <a:srgbClr val="3D3D3D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名</a:t>
            </a:r>
            <a:endParaRPr lang="en-US" sz="1100" b="1" spc="49" dirty="0">
              <a:solidFill>
                <a:srgbClr val="3D3D3D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4834084" y="7364881"/>
            <a:ext cx="1766635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99"/>
              </a:lnSpc>
            </a:pPr>
            <a:r>
              <a:rPr lang="en-US" sz="1400" spc="499" dirty="0" err="1">
                <a:solidFill>
                  <a:srgbClr val="3D3D3D"/>
                </a:solidFill>
                <a:ea typeface="源柔ゴシック Heavy"/>
              </a:rPr>
              <a:t>応募方法</a:t>
            </a:r>
            <a:endParaRPr lang="en-US" sz="1400" spc="499" dirty="0">
              <a:solidFill>
                <a:srgbClr val="3D3D3D"/>
              </a:solidFill>
              <a:ea typeface="源柔ゴシック Heavy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4581372" y="7898686"/>
            <a:ext cx="2142150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99"/>
              </a:lnSpc>
            </a:pPr>
            <a:r>
              <a:rPr lang="en-US" sz="999" spc="49" dirty="0" err="1">
                <a:solidFill>
                  <a:srgbClr val="3D3D3D"/>
                </a:solidFill>
                <a:ea typeface="源柔ゴシック Heavy"/>
              </a:rPr>
              <a:t>お電話、</a:t>
            </a:r>
            <a:r>
              <a:rPr lang="en-US" sz="999" spc="49" dirty="0" err="1" smtClean="0">
                <a:solidFill>
                  <a:srgbClr val="3D3D3D"/>
                </a:solidFill>
                <a:ea typeface="源柔ゴシック Heavy"/>
              </a:rPr>
              <a:t>もしくは</a:t>
            </a:r>
            <a:r>
              <a:rPr lang="ja-JP" altLang="en-US" sz="999" spc="49" dirty="0" smtClean="0">
                <a:solidFill>
                  <a:srgbClr val="3D3D3D"/>
                </a:solidFill>
                <a:ea typeface="源柔ゴシック Heavy"/>
              </a:rPr>
              <a:t>ホームページ</a:t>
            </a:r>
            <a:r>
              <a:rPr lang="en-US" sz="999" spc="49" dirty="0" err="1" smtClean="0">
                <a:solidFill>
                  <a:srgbClr val="3D3D3D"/>
                </a:solidFill>
                <a:ea typeface="源柔ゴシック Heavy"/>
              </a:rPr>
              <a:t>から</a:t>
            </a:r>
            <a:endParaRPr lang="en-US" sz="999" spc="49" dirty="0">
              <a:solidFill>
                <a:srgbClr val="3D3D3D"/>
              </a:solidFill>
              <a:ea typeface="源柔ゴシック Heavy"/>
            </a:endParaRPr>
          </a:p>
          <a:p>
            <a:pPr algn="l">
              <a:lnSpc>
                <a:spcPts val="1999"/>
              </a:lnSpc>
            </a:pPr>
            <a:r>
              <a:rPr lang="ja-JP" altLang="en-US" sz="999" spc="49" dirty="0">
                <a:solidFill>
                  <a:srgbClr val="3D3D3D"/>
                </a:solidFill>
                <a:ea typeface="源柔ゴシック Heavy"/>
              </a:rPr>
              <a:t>お問い合わせ</a:t>
            </a:r>
            <a:r>
              <a:rPr lang="en-US" sz="999" spc="49" dirty="0" err="1" smtClean="0">
                <a:solidFill>
                  <a:srgbClr val="3D3D3D"/>
                </a:solidFill>
                <a:ea typeface="源柔ゴシック Heavy"/>
              </a:rPr>
              <a:t>ください</a:t>
            </a:r>
            <a:r>
              <a:rPr lang="en-US" sz="999" spc="49" dirty="0">
                <a:solidFill>
                  <a:srgbClr val="3D3D3D"/>
                </a:solidFill>
                <a:ea typeface="源柔ゴシック Heavy"/>
              </a:rPr>
              <a:t>。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4860346" y="8563737"/>
            <a:ext cx="1902127" cy="285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altLang="ja-JP" spc="89" dirty="0" smtClean="0">
                <a:solidFill>
                  <a:srgbClr val="3D3D3D"/>
                </a:solidFill>
                <a:latin typeface="源柔ゴシック Heavy"/>
              </a:rPr>
              <a:t>0797</a:t>
            </a:r>
            <a:r>
              <a:rPr lang="en-US" sz="1800" spc="89" dirty="0" smtClean="0">
                <a:solidFill>
                  <a:srgbClr val="3D3D3D"/>
                </a:solidFill>
                <a:latin typeface="源柔ゴシック Heavy"/>
              </a:rPr>
              <a:t>-</a:t>
            </a:r>
            <a:r>
              <a:rPr lang="en-US" altLang="ja-JP" spc="89" dirty="0" smtClean="0">
                <a:solidFill>
                  <a:srgbClr val="3D3D3D"/>
                </a:solidFill>
                <a:latin typeface="源柔ゴシック Heavy"/>
              </a:rPr>
              <a:t>69</a:t>
            </a:r>
            <a:r>
              <a:rPr lang="en-US" sz="1800" spc="89" dirty="0" smtClean="0">
                <a:solidFill>
                  <a:srgbClr val="3D3D3D"/>
                </a:solidFill>
                <a:latin typeface="源柔ゴシック Heavy"/>
              </a:rPr>
              <a:t>-</a:t>
            </a:r>
            <a:r>
              <a:rPr lang="en-US" altLang="ja-JP" spc="89" dirty="0">
                <a:solidFill>
                  <a:srgbClr val="3D3D3D"/>
                </a:solidFill>
                <a:latin typeface="源柔ゴシック Heavy"/>
              </a:rPr>
              <a:t>0338</a:t>
            </a:r>
            <a:endParaRPr lang="en-US" sz="1800" spc="89" dirty="0">
              <a:solidFill>
                <a:srgbClr val="3D3D3D"/>
              </a:solidFill>
              <a:latin typeface="源柔ゴシック Heavy"/>
            </a:endParaRPr>
          </a:p>
        </p:txBody>
      </p:sp>
      <p:sp>
        <p:nvSpPr>
          <p:cNvPr id="50" name="TextBox 50"/>
          <p:cNvSpPr txBox="1"/>
          <p:nvPr/>
        </p:nvSpPr>
        <p:spPr>
          <a:xfrm>
            <a:off x="583519" y="10196672"/>
            <a:ext cx="6373777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ja-JP" altLang="en-US" sz="1400" spc="210" dirty="0">
                <a:solidFill>
                  <a:srgbClr val="FFF67F"/>
                </a:solidFill>
                <a:latin typeface="源柔ゴシック Heavy"/>
                <a:ea typeface="源柔ゴシック Heavy"/>
              </a:rPr>
              <a:t>京</a:t>
            </a:r>
            <a:r>
              <a:rPr lang="ja-JP" altLang="en-US" sz="1400" spc="210" dirty="0" smtClean="0">
                <a:solidFill>
                  <a:srgbClr val="FFF67F"/>
                </a:solidFill>
                <a:latin typeface="源柔ゴシック Heavy"/>
                <a:ea typeface="源柔ゴシック Heavy"/>
              </a:rPr>
              <a:t>進の個別指導スクール・ワン</a:t>
            </a:r>
            <a:r>
              <a:rPr lang="ja-JP" altLang="en-US" sz="1400" spc="210" smtClean="0">
                <a:solidFill>
                  <a:srgbClr val="FFF67F"/>
                </a:solidFill>
                <a:latin typeface="源柔ゴシック Heavy"/>
                <a:ea typeface="源柔ゴシック Heavy"/>
              </a:rPr>
              <a:t>　</a:t>
            </a:r>
            <a:r>
              <a:rPr lang="ja-JP" altLang="en-US" sz="1400" spc="210">
                <a:solidFill>
                  <a:srgbClr val="FFF67F"/>
                </a:solidFill>
                <a:latin typeface="源柔ゴシック Heavy"/>
                <a:ea typeface="源柔ゴシック Heavy"/>
              </a:rPr>
              <a:t>宝塚</a:t>
            </a:r>
            <a:r>
              <a:rPr lang="ja-JP" altLang="en-US" sz="1400" spc="210" smtClean="0">
                <a:solidFill>
                  <a:srgbClr val="FFF67F"/>
                </a:solidFill>
                <a:latin typeface="源柔ゴシック Heavy"/>
                <a:ea typeface="源柔ゴシック Heavy"/>
              </a:rPr>
              <a:t>教室</a:t>
            </a:r>
            <a:endParaRPr lang="en-US" sz="1400" spc="210" dirty="0">
              <a:solidFill>
                <a:srgbClr val="FFF67F"/>
              </a:solidFill>
              <a:latin typeface="源柔ゴシック Heavy"/>
              <a:ea typeface="源柔ゴシック Heavy"/>
            </a:endParaRPr>
          </a:p>
        </p:txBody>
      </p:sp>
      <p:grpSp>
        <p:nvGrpSpPr>
          <p:cNvPr id="51" name="Group 23"/>
          <p:cNvGrpSpPr/>
          <p:nvPr/>
        </p:nvGrpSpPr>
        <p:grpSpPr>
          <a:xfrm>
            <a:off x="4008055" y="2730551"/>
            <a:ext cx="561858" cy="502951"/>
            <a:chOff x="60138" y="52854"/>
            <a:chExt cx="749143" cy="670600"/>
          </a:xfrm>
        </p:grpSpPr>
        <p:grpSp>
          <p:nvGrpSpPr>
            <p:cNvPr id="52" name="Group 24"/>
            <p:cNvGrpSpPr/>
            <p:nvPr/>
          </p:nvGrpSpPr>
          <p:grpSpPr>
            <a:xfrm rot="-596509">
              <a:off x="60138" y="52854"/>
              <a:ext cx="670600" cy="670600"/>
              <a:chOff x="0" y="0"/>
              <a:chExt cx="812800" cy="812800"/>
            </a:xfrm>
          </p:grpSpPr>
          <p:sp>
            <p:nvSpPr>
              <p:cNvPr id="54" name="Freeform 2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D3D3D"/>
              </a:solidFill>
            </p:spPr>
          </p:sp>
          <p:sp>
            <p:nvSpPr>
              <p:cNvPr id="55" name="TextBox 26"/>
              <p:cNvSpPr txBox="1"/>
              <p:nvPr/>
            </p:nvSpPr>
            <p:spPr>
              <a:xfrm>
                <a:off x="76200" y="0"/>
                <a:ext cx="660400" cy="736600"/>
              </a:xfrm>
              <a:prstGeom prst="rect">
                <a:avLst/>
              </a:prstGeom>
            </p:spPr>
            <p:txBody>
              <a:bodyPr lIns="28860" tIns="28860" rIns="28860" bIns="28860" rtlCol="0" anchor="ctr"/>
              <a:lstStyle/>
              <a:p>
                <a:pPr algn="ctr">
                  <a:lnSpc>
                    <a:spcPts val="1999"/>
                  </a:lnSpc>
                </a:pPr>
                <a:endParaRPr/>
              </a:p>
            </p:txBody>
          </p:sp>
        </p:grpSp>
        <p:sp>
          <p:nvSpPr>
            <p:cNvPr id="53" name="TextBox 27"/>
            <p:cNvSpPr txBox="1"/>
            <p:nvPr/>
          </p:nvSpPr>
          <p:spPr>
            <a:xfrm rot="21003491">
              <a:off x="90574" y="69702"/>
              <a:ext cx="718707" cy="5992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40"/>
                </a:lnSpc>
              </a:pPr>
              <a:r>
                <a:rPr lang="ja-JP" altLang="en-US" sz="2400" spc="360" dirty="0" smtClean="0">
                  <a:solidFill>
                    <a:srgbClr val="FFFF99"/>
                  </a:solidFill>
                  <a:ea typeface="源柔ゴシック Heavy"/>
                </a:rPr>
                <a:t>生</a:t>
              </a:r>
              <a:endParaRPr lang="en-US" sz="2400" spc="360" dirty="0">
                <a:solidFill>
                  <a:srgbClr val="FFFF99"/>
                </a:solidFill>
                <a:ea typeface="源柔ゴシック Heavy"/>
              </a:endParaRPr>
            </a:p>
          </p:txBody>
        </p:sp>
      </p:grpSp>
      <p:grpSp>
        <p:nvGrpSpPr>
          <p:cNvPr id="56" name="Group 23"/>
          <p:cNvGrpSpPr/>
          <p:nvPr/>
        </p:nvGrpSpPr>
        <p:grpSpPr>
          <a:xfrm>
            <a:off x="3399849" y="2835566"/>
            <a:ext cx="554757" cy="502950"/>
            <a:chOff x="60138" y="52854"/>
            <a:chExt cx="739675" cy="670600"/>
          </a:xfrm>
        </p:grpSpPr>
        <p:grpSp>
          <p:nvGrpSpPr>
            <p:cNvPr id="57" name="Group 24"/>
            <p:cNvGrpSpPr/>
            <p:nvPr/>
          </p:nvGrpSpPr>
          <p:grpSpPr>
            <a:xfrm rot="-596509">
              <a:off x="60138" y="52854"/>
              <a:ext cx="670600" cy="670600"/>
              <a:chOff x="0" y="0"/>
              <a:chExt cx="812800" cy="812800"/>
            </a:xfrm>
          </p:grpSpPr>
          <p:sp>
            <p:nvSpPr>
              <p:cNvPr id="59" name="Freeform 2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D3D3D"/>
              </a:solidFill>
            </p:spPr>
          </p:sp>
          <p:sp>
            <p:nvSpPr>
              <p:cNvPr id="60" name="TextBox 26"/>
              <p:cNvSpPr txBox="1"/>
              <p:nvPr/>
            </p:nvSpPr>
            <p:spPr>
              <a:xfrm>
                <a:off x="76200" y="0"/>
                <a:ext cx="660400" cy="736600"/>
              </a:xfrm>
              <a:prstGeom prst="rect">
                <a:avLst/>
              </a:prstGeom>
            </p:spPr>
            <p:txBody>
              <a:bodyPr lIns="28860" tIns="28860" rIns="28860" bIns="28860" rtlCol="0" anchor="ctr"/>
              <a:lstStyle/>
              <a:p>
                <a:pPr algn="ctr">
                  <a:lnSpc>
                    <a:spcPts val="1999"/>
                  </a:lnSpc>
                </a:pPr>
                <a:endParaRPr/>
              </a:p>
            </p:txBody>
          </p:sp>
        </p:grpSp>
        <p:sp>
          <p:nvSpPr>
            <p:cNvPr id="58" name="TextBox 27"/>
            <p:cNvSpPr txBox="1"/>
            <p:nvPr/>
          </p:nvSpPr>
          <p:spPr>
            <a:xfrm rot="21003491">
              <a:off x="81106" y="72261"/>
              <a:ext cx="718707" cy="5565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40"/>
                </a:lnSpc>
              </a:pPr>
              <a:r>
                <a:rPr lang="ja-JP" altLang="en-US" sz="2400" b="1" spc="360" dirty="0">
                  <a:solidFill>
                    <a:srgbClr val="FFFF99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部</a:t>
              </a:r>
              <a:endParaRPr lang="en-US" sz="2400" b="1" spc="360" dirty="0">
                <a:solidFill>
                  <a:srgbClr val="FFFF99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61" name="図 6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2674" y="3140748"/>
            <a:ext cx="1189645" cy="1288782"/>
          </a:xfrm>
          <a:prstGeom prst="rect">
            <a:avLst/>
          </a:prstGeom>
        </p:spPr>
      </p:pic>
      <p:sp>
        <p:nvSpPr>
          <p:cNvPr id="62" name="TextBox 34"/>
          <p:cNvSpPr txBox="1"/>
          <p:nvPr/>
        </p:nvSpPr>
        <p:spPr>
          <a:xfrm>
            <a:off x="1442382" y="7206737"/>
            <a:ext cx="2204873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999"/>
              </a:lnSpc>
            </a:pPr>
            <a:r>
              <a:rPr lang="ja-JP" altLang="en-US" sz="1100" spc="49" dirty="0">
                <a:solidFill>
                  <a:srgbClr val="3D3D3D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京</a:t>
            </a:r>
            <a:r>
              <a:rPr lang="ja-JP" altLang="en-US" sz="1100" spc="49" dirty="0" smtClean="0">
                <a:solidFill>
                  <a:srgbClr val="3D3D3D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進の個別指導</a:t>
            </a:r>
            <a:r>
              <a:rPr lang="ja-JP" altLang="en-US" sz="1100" spc="49" dirty="0">
                <a:solidFill>
                  <a:srgbClr val="3D3D3D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スクール</a:t>
            </a:r>
            <a:r>
              <a:rPr lang="ja-JP" altLang="en-US" sz="1100" spc="49" dirty="0" smtClean="0">
                <a:solidFill>
                  <a:srgbClr val="3D3D3D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・ワン</a:t>
            </a:r>
            <a:endParaRPr lang="en-US" altLang="ja-JP" sz="1100" spc="49" dirty="0" smtClean="0">
              <a:solidFill>
                <a:srgbClr val="3D3D3D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l">
              <a:lnSpc>
                <a:spcPts val="1999"/>
              </a:lnSpc>
            </a:pPr>
            <a:r>
              <a:rPr lang="ja-JP" altLang="en-US" sz="1100" b="1" spc="49" dirty="0">
                <a:solidFill>
                  <a:srgbClr val="3D3D3D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宝塚</a:t>
            </a:r>
            <a:r>
              <a:rPr lang="ja-JP" altLang="en-US" sz="1100" spc="49" dirty="0" smtClean="0">
                <a:solidFill>
                  <a:srgbClr val="3D3D3D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教室</a:t>
            </a:r>
            <a:endParaRPr lang="en-US" sz="1100" spc="49" dirty="0">
              <a:solidFill>
                <a:srgbClr val="3D3D3D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3" name="Freeform 25"/>
          <p:cNvSpPr/>
          <p:nvPr/>
        </p:nvSpPr>
        <p:spPr>
          <a:xfrm rot="21003491">
            <a:off x="2844746" y="2967083"/>
            <a:ext cx="502951" cy="50295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3D3D3D"/>
          </a:solidFill>
        </p:spPr>
        <p:txBody>
          <a:bodyPr/>
          <a:lstStyle/>
          <a:p>
            <a:r>
              <a:rPr lang="ja-JP" altLang="en-US" sz="2400" b="1" dirty="0" smtClean="0">
                <a:solidFill>
                  <a:srgbClr val="FFFF99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外</a:t>
            </a:r>
            <a:endParaRPr lang="ja-JP" altLang="en-US" sz="2400" b="1" dirty="0">
              <a:solidFill>
                <a:srgbClr val="FFFF99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106</Words>
  <Application>Microsoft Office PowerPoint</Application>
  <PresentationFormat>ユーザー設定</PresentationFormat>
  <Paragraphs>26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HG創英角ｺﾞｼｯｸUB</vt:lpstr>
      <vt:lpstr>Calibri</vt:lpstr>
      <vt:lpstr>ＭＳ Ｐゴシック</vt:lpstr>
      <vt:lpstr>源柔ゴシック Heavy</vt:lpstr>
      <vt:lpstr>HGS創英角ｺﾞｼｯｸUB</vt:lpstr>
      <vt:lpstr>HGP創英角ｺﾞｼｯｸUB</vt:lpstr>
      <vt:lpstr>Arial</vt:lpstr>
      <vt:lpstr>HGS創英角ﾎﾟｯﾌﾟ体</vt:lpstr>
      <vt:lpstr>Office Theme</vt:lpstr>
      <vt:lpstr>PowerPoint プレゼンテーション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佐藤 慶太</dc:creator>
  <cp:lastModifiedBy>岩上 直生</cp:lastModifiedBy>
  <cp:revision>15</cp:revision>
  <cp:lastPrinted>2025-03-26T06:28:58Z</cp:lastPrinted>
  <dcterms:created xsi:type="dcterms:W3CDTF">2006-08-16T00:00:00Z</dcterms:created>
  <dcterms:modified xsi:type="dcterms:W3CDTF">2025-03-26T06:31:21Z</dcterms:modified>
  <dc:identifier>DAGF8KOck-g</dc:identifier>
</cp:coreProperties>
</file>